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47" r:id="rId3"/>
    <p:sldId id="325" r:id="rId4"/>
    <p:sldId id="292" r:id="rId5"/>
    <p:sldId id="311" r:id="rId6"/>
    <p:sldId id="326" r:id="rId7"/>
    <p:sldId id="329" r:id="rId8"/>
    <p:sldId id="294" r:id="rId9"/>
    <p:sldId id="295" r:id="rId10"/>
    <p:sldId id="348" r:id="rId11"/>
    <p:sldId id="296" r:id="rId12"/>
    <p:sldId id="313" r:id="rId13"/>
    <p:sldId id="32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298" r:id="rId23"/>
    <p:sldId id="34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2" autoAdjust="0"/>
    <p:restoredTop sz="85317" autoAdjust="0"/>
  </p:normalViewPr>
  <p:slideViewPr>
    <p:cSldViewPr>
      <p:cViewPr varScale="1">
        <p:scale>
          <a:sx n="75" d="100"/>
          <a:sy n="75" d="100"/>
        </p:scale>
        <p:origin x="-1094" y="-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7EF1-0D1A-403C-B1FA-C5BA444A3D5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1A0F-B233-4B9A-BA41-558A20141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ckexchange.com/questions/5358/what-does-maj-and-ch-mean-in-sha-256-algorith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ypto.stackexchange.com/questions/26215/rationale-for-use-of-right-shift-rather-than-rotate-in-sha-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-whole science to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dirty="0"/>
              <a:t>-CPU mining </a:t>
            </a:r>
            <a:r>
              <a:rPr lang="en-US" i="0" dirty="0" err="1"/>
              <a:t>pseudocode</a:t>
            </a:r>
            <a:endParaRPr lang="en-US" i="0" dirty="0"/>
          </a:p>
          <a:p>
            <a:pPr marL="0" indent="0">
              <a:buFontTx/>
              <a:buNone/>
            </a:pPr>
            <a:r>
              <a:rPr lang="en-US" i="0" dirty="0"/>
              <a:t>-two hashes – quirk!</a:t>
            </a:r>
          </a:p>
          <a:p>
            <a:pPr marL="0" indent="0">
              <a:buFontTx/>
              <a:buNone/>
            </a:pPr>
            <a:r>
              <a:rPr lang="en-US" i="0" dirty="0"/>
              <a:t>-code</a:t>
            </a:r>
            <a:r>
              <a:rPr lang="en-US" i="0" baseline="0" dirty="0"/>
              <a:t> – infinite loop!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-on a high end PC – 20 million hashes per second</a:t>
            </a:r>
          </a:p>
          <a:p>
            <a:pPr marL="0" indent="0">
              <a:buFontTx/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-miners got frustrated with CPUs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-parallelism – compute multiple hashes at the same time (with different </a:t>
            </a:r>
            <a:r>
              <a:rPr lang="en-US" i="0" baseline="0" dirty="0" err="1"/>
              <a:t>nonces</a:t>
            </a:r>
            <a:r>
              <a:rPr lang="en-US" i="0" baseline="0" dirty="0"/>
              <a:t>)!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-2010 – release of </a:t>
            </a:r>
            <a:r>
              <a:rPr lang="en-US" i="0" baseline="0" dirty="0" err="1"/>
              <a:t>OpenCL</a:t>
            </a:r>
            <a:r>
              <a:rPr lang="en-US" i="0" baseline="0" dirty="0"/>
              <a:t> – general purpose language for doing non-graphics tasks on a GPU – framework for standard parallel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-availability – order online!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-most accessible high-end hardware available to general public!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-overclock – run GPU faster than it is designed for – risk of overheating or malfunction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-e.g. run GPU 50% faster, you get 30% errors in SHA computation</a:t>
            </a:r>
            <a:br>
              <a:rPr lang="en-US" i="0" baseline="0" dirty="0"/>
            </a:br>
            <a:r>
              <a:rPr lang="en-US" i="0" baseline="0" dirty="0"/>
              <a:t>-if you get a mistaken result, you can always double check it on your CPU</a:t>
            </a:r>
          </a:p>
          <a:p>
            <a:pPr marL="0" indent="0">
              <a:buFontTx/>
              <a:buNone/>
            </a:pPr>
            <a:r>
              <a:rPr lang="en-US" i="0" baseline="0" dirty="0"/>
              <a:t>-speed increase from overclocking &gt; output decrease due to errors – win situation!</a:t>
            </a:r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goodput</a:t>
            </a:r>
            <a:r>
              <a:rPr lang="en-US" i="0" baseline="0" dirty="0"/>
              <a:t> = throughput x success rate = 1.5 x 0.7 = 1.05 i.e. 5% advantage!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-availability – order online!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-most accessible high-end hardware available to general public!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-overclock – run GPU faster than it is designed for – risk of overheating or malfunction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-e.g. run GPU 50% faster, you get 30% errors in SHA computation</a:t>
            </a:r>
            <a:br>
              <a:rPr lang="en-US" i="0" baseline="0" dirty="0"/>
            </a:br>
            <a:r>
              <a:rPr lang="en-US" i="0" baseline="0" dirty="0"/>
              <a:t>-if you get a mistaken result, you can always double check it on your CPU</a:t>
            </a:r>
          </a:p>
          <a:p>
            <a:pPr marL="0" indent="0">
              <a:buFontTx/>
              <a:buNone/>
            </a:pPr>
            <a:r>
              <a:rPr lang="en-US" i="0" baseline="0" dirty="0"/>
              <a:t>-speed increase from overclocking &gt; output decrease due to errors – win situation!</a:t>
            </a:r>
          </a:p>
          <a:p>
            <a:pPr marL="0" indent="0">
              <a:buFontTx/>
              <a:buNone/>
            </a:pPr>
            <a:r>
              <a:rPr lang="en-US" i="0" baseline="0" dirty="0"/>
              <a:t>-full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-GPUs have specific video processing hardware capabilities too which are irrelevant for mining and therefore wasted e.g. large number of floating point units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-GPUs overheat if you stack them – not designed to run side by side – designed to be in a single box with a computer doing graphics processing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-As we reported back in June of last year, this shortage in graphics cards is being indirectly caused by the skyrocketing value </a:t>
            </a:r>
            <a:r>
              <a:rPr lang="en-US" i="0" baseline="0" dirty="0" err="1"/>
              <a:t>cryptocurrencies</a:t>
            </a:r>
            <a:r>
              <a:rPr lang="en-US" i="0" baseline="0" dirty="0"/>
              <a:t>. The same cards that make PC games look amazing can also “mine” (or generate) digital coins like </a:t>
            </a:r>
            <a:r>
              <a:rPr lang="en-US" i="0" baseline="0" dirty="0" err="1"/>
              <a:t>Ethereum</a:t>
            </a:r>
            <a:r>
              <a:rPr lang="en-US" i="0" baseline="0" dirty="0"/>
              <a:t> and </a:t>
            </a:r>
            <a:r>
              <a:rPr lang="en-US" i="0" baseline="0" dirty="0" err="1"/>
              <a:t>Zcash</a:t>
            </a:r>
            <a:r>
              <a:rPr lang="en-US" i="0" baseline="0" dirty="0"/>
              <a:t>, so cryptocurrency miners are buying them in bulk and leaving few behind for gamers. Graphics cards manufacturer </a:t>
            </a:r>
            <a:r>
              <a:rPr lang="en-US" i="0" baseline="0" dirty="0" err="1"/>
              <a:t>Nvidia</a:t>
            </a:r>
            <a:r>
              <a:rPr lang="en-US" i="0" baseline="0" dirty="0"/>
              <a:t> is apparently well aware of this, and recently recommended that retailers prioritize gamers over miners.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Böhles</a:t>
            </a:r>
            <a:r>
              <a:rPr lang="en-US" i="0" baseline="0" dirty="0"/>
              <a:t> was responding to the practice of retailers limiting customers to only one or two GPU purchases at a time. 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-Nintendo Switch – gamers recommended to go for consoles!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-200 million hashes/s – order of magnitude better than CPUs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-even with 100 GPUs it would take 100s of years to find blocks at 2015 difficulty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-customized hardware approach – FPGAs approximate customized hardware and enable tweaking in the field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-you can theoretically use all the transistors on the card for mining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-big performance gain over CPUs and GPUs but still with 100 boards, it would take 100 years or so to find a block at 2015 difficulty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-less accessible than GPUs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-32 bit addition is critical to SHA256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-GPU mining dominated for a year or so, FPGAs only lasted a few </a:t>
            </a:r>
            <a:r>
              <a:rPr lang="en-US" i="0" baseline="0" dirty="0" err="1"/>
              <a:t>few</a:t>
            </a:r>
            <a:r>
              <a:rPr lang="en-US" i="0" baseline="0" dirty="0"/>
              <a:t> months before ASICS came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-availability – order online!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-most accessible high-end hardware available to general public!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-overclock – run GPU faster than it is designed for – risk of overheating or malfunction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-e.g. run GPU 50% faster, you get 30% errors in SHA computation</a:t>
            </a:r>
            <a:br>
              <a:rPr lang="en-US" i="0" baseline="0" dirty="0"/>
            </a:br>
            <a:r>
              <a:rPr lang="en-US" i="0" baseline="0" dirty="0"/>
              <a:t>-if you get a mistaken result, you can always double check it on your CPU</a:t>
            </a:r>
          </a:p>
          <a:p>
            <a:pPr marL="0" indent="0">
              <a:buFontTx/>
              <a:buNone/>
            </a:pPr>
            <a:r>
              <a:rPr lang="en-US" i="0" baseline="0" dirty="0"/>
              <a:t>-speed increase from overclocking &gt; output decrease due to errors – win situation!</a:t>
            </a:r>
          </a:p>
          <a:p>
            <a:pPr marL="0" indent="0">
              <a:buFontTx/>
              <a:buNone/>
            </a:pPr>
            <a:r>
              <a:rPr lang="en-US" i="0" baseline="0" dirty="0"/>
              <a:t>-full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-ASICs typically have long lead time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-these ASICs have the fastest turnaround time in the history of integrated circuits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-first few generations had lots of bugs due to turnaround time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-boards can become obsolete by the time they reach the customer</a:t>
            </a:r>
          </a:p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-technically small miner would lost money due to mining difficulty increase – but exchange rate rise compensated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-for many miners, they would have made more money if they had invested in </a:t>
            </a:r>
            <a:r>
              <a:rPr lang="en-US" i="0" baseline="0" dirty="0" err="1"/>
              <a:t>Bitcoin</a:t>
            </a:r>
            <a:r>
              <a:rPr lang="en-US" i="0" baseline="0" dirty="0"/>
              <a:t> rather than in mining equipment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-</a:t>
            </a:r>
            <a:r>
              <a:rPr lang="en-US" i="0" baseline="0" dirty="0" err="1"/>
              <a:t>Bitmain</a:t>
            </a:r>
            <a:r>
              <a:rPr lang="en-US" i="0" baseline="0" dirty="0"/>
              <a:t> – equipment + 29% share in pool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Validate – check signatures are correct and inputs are unspent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2. Maintain blockchain – first collect historical blocks from other nodes – for each block, validate transactions and nonce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3. Group latest transactions you have to make a block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4.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5. Lots of luck involved – you have to hope other miners start mining on top of your block rather than some competitors block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6. Profit </a:t>
            </a:r>
            <a:r>
              <a:rPr lang="en-US" baseline="0" dirty="0" err="1"/>
              <a:t>profit</a:t>
            </a:r>
            <a:r>
              <a:rPr lang="en-US" baseline="0" dirty="0"/>
              <a:t> </a:t>
            </a:r>
            <a:r>
              <a:rPr lang="en-US" baseline="0" dirty="0" err="1"/>
              <a:t>profit</a:t>
            </a: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-two steps – first is essential: validation and making blocks</a:t>
            </a:r>
          </a:p>
          <a:p>
            <a:pPr marL="0" indent="0">
              <a:buNone/>
            </a:pPr>
            <a:r>
              <a:rPr lang="en-US" baseline="0" dirty="0"/>
              <a:t>Second, not directly essential to currency, but directly related to first step – to incentivize miners</a:t>
            </a:r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-we saw there were two main hash-based structures – a hash chain linking blocks + hash tree within blocks</a:t>
            </a:r>
          </a:p>
          <a:p>
            <a:endParaRPr lang="en-US" baseline="0" dirty="0"/>
          </a:p>
          <a:p>
            <a:r>
              <a:rPr lang="en-US" baseline="0" dirty="0"/>
              <a:t>-miner makes </a:t>
            </a:r>
            <a:r>
              <a:rPr lang="en-US" baseline="0" dirty="0" err="1"/>
              <a:t>Merkle</a:t>
            </a:r>
            <a:r>
              <a:rPr lang="en-US" baseline="0" dirty="0"/>
              <a:t> tree of relevant transactions (including </a:t>
            </a:r>
            <a:r>
              <a:rPr lang="en-US" baseline="0" dirty="0" err="1"/>
              <a:t>coinbase</a:t>
            </a:r>
            <a:r>
              <a:rPr lang="en-US" baseline="0" dirty="0"/>
              <a:t> transaction!)</a:t>
            </a:r>
          </a:p>
          <a:p>
            <a:endParaRPr lang="en-US" baseline="0" dirty="0"/>
          </a:p>
          <a:p>
            <a:r>
              <a:rPr lang="en-US" baseline="0" dirty="0"/>
              <a:t>-start nonce with 0 – increment counter</a:t>
            </a:r>
          </a:p>
          <a:p>
            <a:r>
              <a:rPr lang="en-US" baseline="0" dirty="0"/>
              <a:t>-nonce is 32 bits</a:t>
            </a:r>
          </a:p>
          <a:p>
            <a:r>
              <a:rPr lang="en-US" baseline="0" dirty="0"/>
              <a:t>-if you exhaust nonce and still don’t hit winning target, you can change the extra nonce in the </a:t>
            </a:r>
            <a:r>
              <a:rPr lang="en-US" baseline="0" dirty="0" err="1"/>
              <a:t>coinbase</a:t>
            </a:r>
            <a:r>
              <a:rPr lang="en-US" baseline="0" dirty="0"/>
              <a:t> transaction – and resume searching with main nonce again!</a:t>
            </a:r>
          </a:p>
          <a:p>
            <a:endParaRPr lang="en-US" baseline="0" dirty="0"/>
          </a:p>
          <a:p>
            <a:r>
              <a:rPr lang="en-US" baseline="0" dirty="0"/>
              <a:t>-why not always make changes to </a:t>
            </a:r>
            <a:r>
              <a:rPr lang="en-US" baseline="0" dirty="0" err="1"/>
              <a:t>coinbase</a:t>
            </a:r>
            <a:r>
              <a:rPr lang="en-US" baseline="0" dirty="0"/>
              <a:t> nonce? Because then the entire </a:t>
            </a:r>
            <a:r>
              <a:rPr lang="en-US" baseline="0" dirty="0" err="1"/>
              <a:t>Merkle</a:t>
            </a:r>
            <a:r>
              <a:rPr lang="en-US" baseline="0" dirty="0"/>
              <a:t> tree has to be recomputed – lots and lots more hashing to do! So miners exhaust main nonce before they tinker with </a:t>
            </a:r>
            <a:r>
              <a:rPr lang="en-US" baseline="0" dirty="0" err="1"/>
              <a:t>coinbase</a:t>
            </a:r>
            <a:r>
              <a:rPr lang="en-US" baseline="0" dirty="0"/>
              <a:t> nonce.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-if everyone on Earth had their own Earth (each with 7 billion people on it) – total number of people is 2^(65)</a:t>
            </a:r>
          </a:p>
          <a:p>
            <a:endParaRPr lang="en-US" baseline="0" dirty="0"/>
          </a:p>
          <a:p>
            <a:r>
              <a:rPr lang="en-US" baseline="0" dirty="0"/>
              <a:t>-why 2 weeks? no special reason – no special reason</a:t>
            </a:r>
          </a:p>
          <a:p>
            <a:r>
              <a:rPr lang="en-US" baseline="0" dirty="0"/>
              <a:t>-if short period, difficulty would fluctuate a lot</a:t>
            </a:r>
          </a:p>
          <a:p>
            <a:r>
              <a:rPr lang="en-US" baseline="0" dirty="0"/>
              <a:t>-if long period, mining power might be divorced from ground reality</a:t>
            </a:r>
          </a:p>
          <a:p>
            <a:endParaRPr lang="en-US" baseline="0" dirty="0"/>
          </a:p>
          <a:p>
            <a:r>
              <a:rPr lang="en-US" baseline="0" dirty="0"/>
              <a:t>-each miner computes difficulty individually (examining timestamps of last blocks,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-why is difficulty a step function?</a:t>
            </a:r>
          </a:p>
          <a:p>
            <a:endParaRPr lang="en-US" baseline="0" dirty="0"/>
          </a:p>
          <a:p>
            <a:r>
              <a:rPr lang="en-US" baseline="0" dirty="0"/>
              <a:t>-average of 504, 1008, and 2016 blocks</a:t>
            </a:r>
          </a:p>
          <a:p>
            <a:endParaRPr lang="en-US" baseline="0" dirty="0"/>
          </a:p>
          <a:p>
            <a:r>
              <a:rPr lang="en-US" baseline="0" dirty="0"/>
              <a:t>-why does block generation time go up and then come down?</a:t>
            </a:r>
          </a:p>
          <a:p>
            <a:r>
              <a:rPr lang="en-US" baseline="0" dirty="0"/>
              <a:t>-more and more miners come online – block generation time goes down</a:t>
            </a:r>
          </a:p>
          <a:p>
            <a:r>
              <a:rPr lang="en-US" baseline="0" dirty="0"/>
              <a:t>-then boom! Difficulty resets!</a:t>
            </a:r>
          </a:p>
          <a:p>
            <a:endParaRPr lang="en-US" baseline="0" dirty="0"/>
          </a:p>
          <a:p>
            <a:r>
              <a:rPr lang="en-US" baseline="0" dirty="0"/>
              <a:t>-for most of 2013 and 2014, it took about 9 minutes on average to mine a block, and would usually approach 8 minutes near the end of the 2 week mark</a:t>
            </a:r>
          </a:p>
          <a:p>
            <a:r>
              <a:rPr lang="en-US" baseline="0" dirty="0"/>
              <a:t>-this means there was about a 25% growth in mining every two weeks! 100% within a month! Over 1000% within a year.</a:t>
            </a:r>
          </a:p>
          <a:p>
            <a:endParaRPr lang="en-US" baseline="0" dirty="0"/>
          </a:p>
          <a:p>
            <a:r>
              <a:rPr lang="en-US" baseline="0" dirty="0"/>
              <a:t>-this has slowed down in 2015 – average time is much closer to 10 minutes</a:t>
            </a:r>
          </a:p>
          <a:p>
            <a:r>
              <a:rPr lang="en-US" baseline="0" dirty="0"/>
              <a:t>Plus – difficulty decreases also happen</a:t>
            </a:r>
          </a:p>
          <a:p>
            <a:endParaRPr lang="en-US" baseline="0" dirty="0"/>
          </a:p>
          <a:p>
            <a:r>
              <a:rPr lang="en-US" baseline="0" dirty="0"/>
              <a:t>-last chart from Spring, 2015</a:t>
            </a:r>
          </a:p>
          <a:p>
            <a:endParaRPr lang="en-US" baseline="0" dirty="0"/>
          </a:p>
          <a:p>
            <a:r>
              <a:rPr lang="en-US" baseline="0" dirty="0"/>
              <a:t>-death spiral – dropping exchange rate makes mining unprofitable for some miners – exodus! Spiral of doom!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i="0" baseline="0" dirty="0"/>
              <a:t>-8 32-bit words (highly optimized for 32 bit hardware)</a:t>
            </a:r>
          </a:p>
          <a:p>
            <a:pPr marL="0" indent="0">
              <a:buFontTx/>
              <a:buNone/>
            </a:pPr>
            <a:r>
              <a:rPr lang="en-US" i="0" baseline="0" dirty="0"/>
              <a:t>-small bitwise tweaks applied</a:t>
            </a:r>
          </a:p>
          <a:p>
            <a:pPr marL="0" indent="0">
              <a:buFontTx/>
              <a:buNone/>
            </a:pPr>
            <a:r>
              <a:rPr lang="en-US" i="0" baseline="0" dirty="0"/>
              <a:t>-in each round a number of words are taken and added together (mod32)</a:t>
            </a:r>
          </a:p>
          <a:p>
            <a:pPr marL="0" indent="0">
              <a:buFontTx/>
              <a:buNone/>
            </a:pPr>
            <a:r>
              <a:rPr lang="en-US" i="0" baseline="0" dirty="0"/>
              <a:t>-entire state is then shifted right</a:t>
            </a:r>
          </a:p>
          <a:p>
            <a:pPr marL="0" indent="0">
              <a:buFontTx/>
              <a:buNone/>
            </a:pPr>
            <a:r>
              <a:rPr lang="en-US" i="0" baseline="0" dirty="0"/>
              <a:t>-inspired by design of linear feedback shift registers</a:t>
            </a:r>
          </a:p>
          <a:p>
            <a:pPr marL="0" indent="0">
              <a:buFontTx/>
              <a:buNone/>
            </a:pPr>
            <a:r>
              <a:rPr lang="en-US" i="0" baseline="0" dirty="0"/>
              <a:t>-64 rounds (1 round in figure)</a:t>
            </a:r>
          </a:p>
          <a:p>
            <a:pPr marL="0" indent="0">
              <a:buFontTx/>
              <a:buNone/>
            </a:pPr>
            <a:r>
              <a:rPr lang="en-US" i="0" baseline="0" dirty="0"/>
              <a:t>-different constants in each round (no two iterations are same!)</a:t>
            </a:r>
          </a:p>
          <a:p>
            <a:pPr marL="0" indent="0">
              <a:buFontTx/>
              <a:buNone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 err="1"/>
              <a:t>Maj</a:t>
            </a:r>
            <a:r>
              <a:rPr lang="en-US" i="0" baseline="0" dirty="0"/>
              <a:t> and </a:t>
            </a:r>
            <a:r>
              <a:rPr lang="en-US" i="0" baseline="0" dirty="0" err="1"/>
              <a:t>Ch</a:t>
            </a:r>
            <a:r>
              <a:rPr lang="en-US" i="0" baseline="0" dirty="0"/>
              <a:t> functions - </a:t>
            </a:r>
            <a:r>
              <a:rPr lang="en-US" dirty="0">
                <a:hlinkClick r:id="rId3"/>
              </a:rPr>
              <a:t>https://crypto.stackexchange.com/questions/5358/what-does-maj-and-ch-mean-in-sha-256-algorithm</a:t>
            </a:r>
            <a:endParaRPr lang="en-US" dirty="0"/>
          </a:p>
          <a:p>
            <a:pPr marL="0" indent="0">
              <a:buFontTx/>
              <a:buNone/>
            </a:pPr>
            <a:endParaRPr lang="en-US" dirty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/>
              <a:t>Right </a:t>
            </a:r>
            <a:r>
              <a:rPr lang="en-US" i="0" baseline="0" dirty="0"/>
              <a:t>rotation</a:t>
            </a:r>
            <a:r>
              <a:rPr lang="en-US" i="0" baseline="0"/>
              <a:t>: </a:t>
            </a:r>
            <a:r>
              <a:rPr lang="en-US">
                <a:hlinkClick r:id="rId4"/>
              </a:rPr>
              <a:t>https://crypto.stackexchange.com/questions/26215/rationale-for-use-of-right-shift-rather-than-rotate-in-sha-2</a:t>
            </a:r>
            <a:r>
              <a:rPr lang="en-US"/>
              <a:t> </a:t>
            </a:r>
          </a:p>
          <a:p>
            <a:pPr marL="0" indent="0">
              <a:buFontTx/>
              <a:buNone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71A0F-B233-4B9A-BA41-558A20141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zmodo.com/5994446/digital-drills-the-monster-machines-that-mine-bitcoin" TargetMode="External"/><Relationship Id="rId3" Type="http://schemas.openxmlformats.org/officeDocument/2006/relationships/image" Target="../media/image23.gif"/><Relationship Id="rId7" Type="http://schemas.openxmlformats.org/officeDocument/2006/relationships/hyperlink" Target="https://motherboard.vice.com/en_us/article/9knj73/as-cryptocurrency-miners-buy-gpus-in-bulk-nvidia-says-gamers-come-firs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eweb.ucsd.edu/~mbtaylor/papers/Taylor_Bitcoin_IEEE_Computer_2017.pdf" TargetMode="External"/><Relationship Id="rId11" Type="http://schemas.openxmlformats.org/officeDocument/2006/relationships/hyperlink" Target="https://www.coindesk.com/bitcoin-asic-mining-shortage-bitmain-sold-out" TargetMode="External"/><Relationship Id="rId5" Type="http://schemas.openxmlformats.org/officeDocument/2006/relationships/hyperlink" Target="https://bitcoinwisdom.com/bitcoin/difficulty?superhash=4" TargetMode="External"/><Relationship Id="rId10" Type="http://schemas.openxmlformats.org/officeDocument/2006/relationships/hyperlink" Target="https://www.coindesk.com/samsung-texas-foundry-bitcoin-mining" TargetMode="External"/><Relationship Id="rId4" Type="http://schemas.openxmlformats.org/officeDocument/2006/relationships/hyperlink" Target="https://en.wikipedia.org/wiki/Hashcash" TargetMode="External"/><Relationship Id="rId9" Type="http://schemas.openxmlformats.org/officeDocument/2006/relationships/hyperlink" Target="https://cointelegraph.com/news/samsung-asic-chips-positive-news-for-miner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maginationstationtoledo.org/education-resources/diy-activities/what-does-a-trillion-dollars-look-like/" TargetMode="External"/><Relationship Id="rId4" Type="http://schemas.openxmlformats.org/officeDocument/2006/relationships/hyperlink" Target="https://99bitcoins.com/bitcoinobituar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3352799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err="1"/>
              <a:t>Bitcoin</a:t>
            </a:r>
            <a:r>
              <a:rPr lang="en-US" sz="5300" b="1" dirty="0"/>
              <a:t> – mining</a:t>
            </a:r>
            <a:br>
              <a:rPr lang="en-US" sz="5300" b="1" dirty="0"/>
            </a:br>
            <a:r>
              <a:rPr lang="en-US" sz="5300" b="1" dirty="0"/>
              <a:t/>
            </a:r>
            <a:br>
              <a:rPr lang="en-US" sz="5300" b="1" dirty="0"/>
            </a:br>
            <a:r>
              <a:rPr lang="en-US" sz="2200" b="1" dirty="0"/>
              <a:t>[fundamentals + hardware]</a:t>
            </a:r>
          </a:p>
        </p:txBody>
      </p:sp>
    </p:spTree>
    <p:extLst>
      <p:ext uri="{BB962C8B-B14F-4D97-AF65-F5344CB8AC3E}">
        <p14:creationId xmlns:p14="http://schemas.microsoft.com/office/powerpoint/2010/main" val="33411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Evolution of mining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26" y="838200"/>
            <a:ext cx="5327374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1285"/>
            <a:ext cx="6641276" cy="608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8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First generation: CPU mining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9</a:t>
            </a: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lated imag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4038600"/>
            <a:ext cx="9143999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CPUs!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hash twice!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t</a:t>
            </a:r>
            <a:r>
              <a:rPr lang="en-US" sz="2600" dirty="0" err="1">
                <a:latin typeface="Century Gothic" pitchFamily="34" charset="0"/>
              </a:rPr>
              <a:t>hroughput</a:t>
            </a:r>
            <a:r>
              <a:rPr lang="en-US" sz="2600" dirty="0">
                <a:latin typeface="Century Gothic" pitchFamily="34" charset="0"/>
              </a:rPr>
              <a:t> on a high-end PC = 20 million hashes/s</a:t>
            </a:r>
            <a:endParaRPr lang="en-US" sz="2600" baseline="300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139,461 years to find a block at 2015 levels</a:t>
            </a:r>
            <a:r>
              <a:rPr lang="en-AU" sz="2600" dirty="0">
                <a:latin typeface="Century Gothic" pitchFamily="34" charset="0"/>
              </a:rPr>
              <a:t>! (2</a:t>
            </a:r>
            <a:r>
              <a:rPr lang="en-AU" sz="2600" baseline="30000" dirty="0">
                <a:latin typeface="Century Gothic" pitchFamily="34" charset="0"/>
              </a:rPr>
              <a:t>67</a:t>
            </a:r>
            <a:r>
              <a:rPr lang="en-AU" sz="2600" dirty="0">
                <a:latin typeface="Century Gothic" pitchFamily="34" charset="0"/>
              </a:rPr>
              <a:t>)</a:t>
            </a:r>
            <a:endParaRPr lang="en-US" sz="2600" dirty="0">
              <a:latin typeface="Century Gothic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43333" r="1997" b="8000"/>
          <a:stretch/>
        </p:blipFill>
        <p:spPr bwMode="auto">
          <a:xfrm>
            <a:off x="0" y="762000"/>
            <a:ext cx="9067799" cy="29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0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Second generation: GPUs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10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3499" y="793750"/>
            <a:ext cx="9080499" cy="4201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frustration!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GPUs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high parallelism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high throughput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first used for </a:t>
            </a:r>
            <a:r>
              <a:rPr lang="en-US" sz="2600" dirty="0" err="1">
                <a:latin typeface="Century Gothic" pitchFamily="34" charset="0"/>
              </a:rPr>
              <a:t>Bitcoin</a:t>
            </a:r>
            <a:r>
              <a:rPr lang="en-US" sz="2600" dirty="0">
                <a:latin typeface="Century Gothic" pitchFamily="34" charset="0"/>
              </a:rPr>
              <a:t> around October 2010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implemented in </a:t>
            </a:r>
            <a:r>
              <a:rPr lang="en-US" sz="2600" dirty="0" err="1">
                <a:latin typeface="Century Gothic" pitchFamily="34" charset="0"/>
              </a:rPr>
              <a:t>OpenCL</a:t>
            </a:r>
            <a:endParaRPr lang="en-US" sz="26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hacks for specific cards</a:t>
            </a:r>
          </a:p>
        </p:txBody>
      </p:sp>
    </p:spTree>
    <p:extLst>
      <p:ext uri="{BB962C8B-B14F-4D97-AF65-F5344CB8AC3E}">
        <p14:creationId xmlns:p14="http://schemas.microsoft.com/office/powerpoint/2010/main" val="238504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Gpus</a:t>
            </a:r>
            <a:r>
              <a:rPr lang="en-US" sz="4000" b="1" cap="all" dirty="0">
                <a:latin typeface="Arial Rounded MT Bold" pitchFamily="34" charset="0"/>
              </a:rPr>
              <a:t> - advantages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easily available, easy to set up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parallel ALUs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bit-specific instructions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can drive many from 1 CPU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218" r="5334" b="10412"/>
          <a:stretch/>
        </p:blipFill>
        <p:spPr bwMode="auto">
          <a:xfrm>
            <a:off x="5410200" y="838200"/>
            <a:ext cx="3124200" cy="423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5"/>
          <a:stretch/>
        </p:blipFill>
        <p:spPr bwMode="auto">
          <a:xfrm>
            <a:off x="4267200" y="3159224"/>
            <a:ext cx="4800600" cy="358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400" y="3857179"/>
            <a:ext cx="9143999" cy="30008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overclock!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speed vs. errors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optimizations vs. profits!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 err="1">
                <a:latin typeface="Century Gothic" pitchFamily="34" charset="0"/>
              </a:rPr>
              <a:t>goodput</a:t>
            </a:r>
            <a:endParaRPr lang="en-AU" sz="26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risk!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3600"/>
            <a:ext cx="8001000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1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Gpus</a:t>
            </a:r>
            <a:r>
              <a:rPr lang="en-US" sz="4000" b="1" cap="all" dirty="0">
                <a:latin typeface="Arial Rounded MT Bold" pitchFamily="34" charset="0"/>
              </a:rPr>
              <a:t> - advantages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5039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multiple GPUs, single CPU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https://cdn0.tnwcdn.com/wp-content/blogs.dir/1/files/2018/02/FPGA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85" y="1447800"/>
            <a:ext cx="7140415" cy="535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Gpus</a:t>
            </a:r>
            <a:r>
              <a:rPr lang="en-US" sz="4000" b="1" cap="all" dirty="0">
                <a:latin typeface="Arial Rounded MT Bold" pitchFamily="34" charset="0"/>
              </a:rPr>
              <a:t> - disadvantages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885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superfluous hardware features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thermal characteristics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2011 – market upset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electricity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build-your-own-rig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401" y="4495800"/>
            <a:ext cx="8280400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200 million hashes/s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100 GPUS?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demise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early-stage </a:t>
            </a:r>
            <a:r>
              <a:rPr lang="en-AU" sz="2600" dirty="0" err="1">
                <a:latin typeface="Century Gothic" pitchFamily="34" charset="0"/>
              </a:rPr>
              <a:t>altcoins</a:t>
            </a:r>
            <a:endParaRPr lang="en-AU" sz="2600" dirty="0">
              <a:latin typeface="Century Gothic" pitchFamily="34" charset="0"/>
            </a:endParaRP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063" r="3572" b="4171"/>
          <a:stretch/>
        </p:blipFill>
        <p:spPr bwMode="auto">
          <a:xfrm>
            <a:off x="5511800" y="842962"/>
            <a:ext cx="3327400" cy="548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Third generation: FPGAs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field programmable gate array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first used for </a:t>
            </a:r>
            <a:r>
              <a:rPr lang="en-US" sz="2500" dirty="0" err="1">
                <a:latin typeface="Century Gothic" pitchFamily="34" charset="0"/>
              </a:rPr>
              <a:t>Bitcoin</a:t>
            </a:r>
            <a:r>
              <a:rPr lang="en-US" sz="2500" dirty="0">
                <a:latin typeface="Century Gothic" pitchFamily="34" charset="0"/>
              </a:rPr>
              <a:t> ca. June 2011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implemented in Verilog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customized hardware approach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3276600"/>
            <a:ext cx="9080499" cy="3600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better than GPUs, especially with bit-fiddling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easier cooling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optimized use of hardware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multiple FPGAs, one CPU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better array configurations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1 </a:t>
            </a:r>
            <a:r>
              <a:rPr lang="en-AU" sz="2600" dirty="0" err="1">
                <a:latin typeface="Century Gothic" pitchFamily="34" charset="0"/>
              </a:rPr>
              <a:t>gigahash</a:t>
            </a:r>
            <a:r>
              <a:rPr lang="en-AU" sz="2600" dirty="0">
                <a:latin typeface="Century Gothic" pitchFamily="34" charset="0"/>
              </a:rPr>
              <a:t>/s speeds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FPGA rigs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" y="838200"/>
            <a:ext cx="9076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" y="838199"/>
            <a:ext cx="9113543" cy="512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FPGAs - disadvantages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62000"/>
            <a:ext cx="9143999" cy="46166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availability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higher power draw than GPUs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overclocked – frequent malfunctions, errors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poor optimization of 32-bit additions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fewer hobbyists with sufficient expertise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more expensive than GPUs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marginal performance/cost advantage over GPUs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shorter lifecycle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12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 err="1">
                <a:latin typeface="Arial Rounded MT Bold" pitchFamily="34" charset="0"/>
              </a:rPr>
              <a:t>Gpus</a:t>
            </a:r>
            <a:r>
              <a:rPr lang="en-US" sz="4000" b="1" cap="all" dirty="0">
                <a:latin typeface="Arial Rounded MT Bold" pitchFamily="34" charset="0"/>
              </a:rPr>
              <a:t> - advantages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easily available, easy to set up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parallel ALUs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bit-specific instructions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can drive many from 1 CPU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13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401" y="4572000"/>
            <a:ext cx="8280400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overclock!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speed vs. errors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optimizations vs. profits!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risk!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Mining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86800" y="6421438"/>
            <a:ext cx="4572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" y="761286"/>
            <a:ext cx="9143998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store and broadcast blockchain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validate new transactions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vote on consensus (using hash power)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incentives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847743"/>
            <a:ext cx="9143999" cy="30008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who are the miners?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pros and cons of mining?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business model?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politics?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attacks?</a:t>
            </a:r>
          </a:p>
        </p:txBody>
      </p:sp>
      <p:pic>
        <p:nvPicPr>
          <p:cNvPr id="1026" name="Picture 2" descr="Image result for bitcoin mining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7400"/>
            <a:ext cx="61722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ASICS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838200"/>
            <a:ext cx="9143999" cy="2885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today!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customized, sole purpose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lead time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fastest turnaround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500" dirty="0">
                <a:latin typeface="Century Gothic" pitchFamily="34" charset="0"/>
              </a:rPr>
              <a:t>bugs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5401" y="5057507"/>
            <a:ext cx="8280400" cy="18004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Initially short lifetime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6 weeks cost recovery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shipping speed!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01" y="915208"/>
            <a:ext cx="4636399" cy="548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1800"/>
            <a:ext cx="7343466" cy="388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ASICS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711200"/>
            <a:ext cx="9143999" cy="2885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500" dirty="0">
                <a:latin typeface="Century Gothic" pitchFamily="34" charset="0"/>
              </a:rPr>
              <a:t>mining lifetime vs. hash power stabilization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500" dirty="0">
                <a:latin typeface="Century Gothic" pitchFamily="34" charset="0"/>
              </a:rPr>
              <a:t>small miner disadvantage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500" dirty="0">
                <a:latin typeface="Century Gothic" pitchFamily="34" charset="0"/>
              </a:rPr>
              <a:t>exchange rate factor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500" dirty="0">
                <a:latin typeface="Century Gothic" pitchFamily="34" charset="0"/>
              </a:rPr>
              <a:t>investment: </a:t>
            </a:r>
            <a:r>
              <a:rPr lang="en-US" sz="2500" dirty="0" err="1">
                <a:latin typeface="Century Gothic" pitchFamily="34" charset="0"/>
              </a:rPr>
              <a:t>bitcoins</a:t>
            </a:r>
            <a:r>
              <a:rPr lang="en-US" sz="2500" dirty="0">
                <a:latin typeface="Century Gothic" pitchFamily="34" charset="0"/>
              </a:rPr>
              <a:t> vs. mining equipment?</a:t>
            </a:r>
          </a:p>
          <a:p>
            <a:pPr marL="457200" lvl="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500" dirty="0">
                <a:latin typeface="Century Gothic" pitchFamily="34" charset="0"/>
              </a:rPr>
              <a:t>politics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15</a:t>
            </a:r>
          </a:p>
        </p:txBody>
      </p:sp>
      <p:sp>
        <p:nvSpPr>
          <p:cNvPr id="3" name="AutoShape 5" descr="Image result for gpu overclock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Homework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4114" y="832009"/>
            <a:ext cx="9144000" cy="602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Chap 5: </a:t>
            </a:r>
            <a:r>
              <a:rPr lang="en-US" sz="2400" b="1" dirty="0" err="1">
                <a:latin typeface="Century Gothic" pitchFamily="34" charset="0"/>
              </a:rPr>
              <a:t>Bitcoin</a:t>
            </a:r>
            <a:r>
              <a:rPr lang="en-US" sz="2400" b="1" dirty="0">
                <a:latin typeface="Century Gothic" pitchFamily="34" charset="0"/>
              </a:rPr>
              <a:t> mining</a:t>
            </a:r>
            <a:r>
              <a:rPr lang="en-US" sz="2400" dirty="0">
                <a:latin typeface="Century Gothic" pitchFamily="34" charset="0"/>
              </a:rPr>
              <a:t/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 err="1">
                <a:latin typeface="Century Gothic" pitchFamily="34" charset="0"/>
              </a:rPr>
              <a:t>Bitcoin</a:t>
            </a:r>
            <a:r>
              <a:rPr lang="en-US" sz="2400" dirty="0">
                <a:latin typeface="Century Gothic" pitchFamily="34" charset="0"/>
              </a:rPr>
              <a:t> and Cryptocurrency Technologies:</a:t>
            </a:r>
            <a:br>
              <a:rPr lang="en-US" sz="2400" dirty="0">
                <a:latin typeface="Century Gothic" pitchFamily="34" charset="0"/>
              </a:rPr>
            </a:br>
            <a:r>
              <a:rPr lang="en-US" sz="2400" dirty="0">
                <a:latin typeface="Century Gothic" pitchFamily="34" charset="0"/>
              </a:rPr>
              <a:t>		A Comprehensive Introduction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Hashcash</a:t>
            </a:r>
            <a:r>
              <a:rPr lang="en-US" sz="2400" b="1" dirty="0">
                <a:latin typeface="Century Gothic" pitchFamily="34" charset="0"/>
              </a:rPr>
              <a:t> on Wikipedia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4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Difficulty charts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5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The evolution of </a:t>
            </a:r>
            <a:r>
              <a:rPr lang="en-US" sz="2400" b="1" dirty="0" err="1">
                <a:latin typeface="Century Gothic" pitchFamily="34" charset="0"/>
              </a:rPr>
              <a:t>Bitcoin</a:t>
            </a:r>
            <a:r>
              <a:rPr lang="en-US" sz="2400" b="1" dirty="0">
                <a:latin typeface="Century Gothic" pitchFamily="34" charset="0"/>
              </a:rPr>
              <a:t> hardware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6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Nvidia</a:t>
            </a:r>
            <a:r>
              <a:rPr lang="en-US" sz="2400" b="1" dirty="0">
                <a:latin typeface="Century Gothic" pitchFamily="34" charset="0"/>
              </a:rPr>
              <a:t> says ‘Gamers come first’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7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Digital drills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8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Samsung enters the market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9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Samsung – update 2021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10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 err="1">
                <a:latin typeface="Century Gothic" pitchFamily="34" charset="0"/>
              </a:rPr>
              <a:t>Bitmain</a:t>
            </a:r>
            <a:r>
              <a:rPr lang="en-US" sz="2400" b="1" dirty="0">
                <a:latin typeface="Century Gothic" pitchFamily="34" charset="0"/>
              </a:rPr>
              <a:t> – pricing + inventory updates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11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45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Further reading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534400" y="6421438"/>
            <a:ext cx="6096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17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4114" y="832009"/>
            <a:ext cx="9144000" cy="159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Bitcoin obituaries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4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r>
              <a:rPr lang="en-US" sz="2400" b="1" dirty="0">
                <a:latin typeface="Century Gothic" pitchFamily="34" charset="0"/>
              </a:rPr>
              <a:t>Visualizing huge odds </a:t>
            </a:r>
            <a:r>
              <a:rPr lang="en-US" sz="2400" dirty="0">
                <a:latin typeface="Century Gothic" pitchFamily="34" charset="0"/>
              </a:rPr>
              <a:t>(</a:t>
            </a:r>
            <a:r>
              <a:rPr lang="en-US" sz="2400" dirty="0">
                <a:latin typeface="Century Gothic" pitchFamily="34" charset="0"/>
                <a:hlinkClick r:id="rId5"/>
              </a:rPr>
              <a:t>link</a:t>
            </a:r>
            <a:r>
              <a:rPr lang="en-US" sz="2400" dirty="0">
                <a:latin typeface="Century Gothic" pitchFamily="34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SzPct val="100000"/>
              <a:buBlip>
                <a:blip r:embed="rId3"/>
              </a:buBlip>
            </a:pPr>
            <a:endParaRPr lang="en-US" sz="24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2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mining</a:t>
            </a:r>
          </a:p>
        </p:txBody>
      </p:sp>
      <p:pic>
        <p:nvPicPr>
          <p:cNvPr id="5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774700"/>
            <a:ext cx="6248400" cy="60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248400" y="838200"/>
            <a:ext cx="2819399" cy="30008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Gold miners ascending the </a:t>
            </a:r>
            <a:r>
              <a:rPr lang="en-US" sz="2600" dirty="0" err="1">
                <a:latin typeface="Century Gothic" pitchFamily="34" charset="0"/>
              </a:rPr>
              <a:t>Chilkoot</a:t>
            </a:r>
            <a:r>
              <a:rPr lang="en-US" sz="2600" dirty="0">
                <a:latin typeface="Century Gothic" pitchFamily="34" charset="0"/>
              </a:rPr>
              <a:t> pass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Klondike gold rush of 1898</a:t>
            </a:r>
          </a:p>
        </p:txBody>
      </p:sp>
    </p:spTree>
    <p:extLst>
      <p:ext uri="{BB962C8B-B14F-4D97-AF65-F5344CB8AC3E}">
        <p14:creationId xmlns:p14="http://schemas.microsoft.com/office/powerpoint/2010/main" val="25752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Process – 6 steps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6200" y="838200"/>
            <a:ext cx="8885237" cy="48013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join the network, listen for transactions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validate all transactions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listen for new blocks, maintain blockchain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when new block is proposed, validate it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assemble a new valid block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find the nonce to make your block valid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hope everybody accepts your new block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party!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024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Finding a new block</a:t>
            </a: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4</a:t>
            </a:r>
          </a:p>
        </p:txBody>
      </p:sp>
      <p:sp>
        <p:nvSpPr>
          <p:cNvPr id="7" name="Shape 65"/>
          <p:cNvSpPr txBox="1"/>
          <p:nvPr/>
        </p:nvSpPr>
        <p:spPr>
          <a:xfrm>
            <a:off x="5172700" y="3171939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Shape 66"/>
          <p:cNvSpPr txBox="1"/>
          <p:nvPr/>
        </p:nvSpPr>
        <p:spPr>
          <a:xfrm>
            <a:off x="4320800" y="3900401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67"/>
          <p:cNvSpPr txBox="1"/>
          <p:nvPr/>
        </p:nvSpPr>
        <p:spPr>
          <a:xfrm>
            <a:off x="6286200" y="3900401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Shape 68"/>
          <p:cNvSpPr/>
          <p:nvPr/>
        </p:nvSpPr>
        <p:spPr>
          <a:xfrm>
            <a:off x="4951887" y="3408526"/>
            <a:ext cx="647300" cy="491875"/>
          </a:xfrm>
          <a:custGeom>
            <a:avLst/>
            <a:gdLst/>
            <a:ahLst/>
            <a:cxnLst/>
            <a:rect l="0" t="0" r="0" b="0"/>
            <a:pathLst>
              <a:path w="25892" h="19675" extrusionOk="0">
                <a:moveTo>
                  <a:pt x="25892" y="0"/>
                </a:moveTo>
                <a:lnTo>
                  <a:pt x="25534" y="12120"/>
                </a:lnTo>
                <a:lnTo>
                  <a:pt x="0" y="12120"/>
                </a:lnTo>
                <a:lnTo>
                  <a:pt x="0" y="19675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" name="Shape 69"/>
          <p:cNvSpPr/>
          <p:nvPr/>
        </p:nvSpPr>
        <p:spPr>
          <a:xfrm>
            <a:off x="6203962" y="3431401"/>
            <a:ext cx="766525" cy="469000"/>
          </a:xfrm>
          <a:custGeom>
            <a:avLst/>
            <a:gdLst/>
            <a:ahLst/>
            <a:cxnLst/>
            <a:rect l="0" t="0" r="0" b="0"/>
            <a:pathLst>
              <a:path w="30661" h="18760" extrusionOk="0">
                <a:moveTo>
                  <a:pt x="518" y="0"/>
                </a:moveTo>
                <a:lnTo>
                  <a:pt x="0" y="11205"/>
                </a:lnTo>
                <a:lnTo>
                  <a:pt x="30661" y="11205"/>
                </a:lnTo>
                <a:lnTo>
                  <a:pt x="30661" y="18760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2" name="Shape 70"/>
          <p:cNvCxnSpPr>
            <a:endCxn id="15" idx="0"/>
          </p:cNvCxnSpPr>
          <p:nvPr/>
        </p:nvCxnSpPr>
        <p:spPr>
          <a:xfrm flipH="1">
            <a:off x="3974412" y="4140701"/>
            <a:ext cx="755400" cy="73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hape 72"/>
          <p:cNvCxnSpPr>
            <a:endCxn id="17" idx="0"/>
          </p:cNvCxnSpPr>
          <p:nvPr/>
        </p:nvCxnSpPr>
        <p:spPr>
          <a:xfrm>
            <a:off x="5387225" y="4157201"/>
            <a:ext cx="16800" cy="7191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71"/>
          <p:cNvSpPr txBox="1"/>
          <p:nvPr/>
        </p:nvSpPr>
        <p:spPr>
          <a:xfrm>
            <a:off x="3265512" y="4876301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25.0→A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coinbase: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0x0000...00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Shape 73"/>
          <p:cNvSpPr txBox="1"/>
          <p:nvPr/>
        </p:nvSpPr>
        <p:spPr>
          <a:xfrm>
            <a:off x="4875875" y="4876301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transaction</a:t>
            </a:r>
            <a:endParaRPr sz="1200" b="1"/>
          </a:p>
        </p:txBody>
      </p:sp>
      <p:cxnSp>
        <p:nvCxnSpPr>
          <p:cNvPr id="18" name="Shape 74"/>
          <p:cNvCxnSpPr>
            <a:endCxn id="20" idx="0"/>
          </p:cNvCxnSpPr>
          <p:nvPr/>
        </p:nvCxnSpPr>
        <p:spPr>
          <a:xfrm flipH="1">
            <a:off x="6730550" y="4144001"/>
            <a:ext cx="13500" cy="7323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hape 76"/>
          <p:cNvCxnSpPr>
            <a:endCxn id="21" idx="0"/>
          </p:cNvCxnSpPr>
          <p:nvPr/>
        </p:nvCxnSpPr>
        <p:spPr>
          <a:xfrm>
            <a:off x="7365450" y="4170701"/>
            <a:ext cx="793200" cy="70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Shape 75"/>
          <p:cNvSpPr txBox="1"/>
          <p:nvPr/>
        </p:nvSpPr>
        <p:spPr>
          <a:xfrm>
            <a:off x="6202400" y="4876301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transaction</a:t>
            </a:r>
            <a:endParaRPr sz="1200" b="1"/>
          </a:p>
        </p:txBody>
      </p:sp>
      <p:sp>
        <p:nvSpPr>
          <p:cNvPr id="21" name="Shape 77"/>
          <p:cNvSpPr txBox="1"/>
          <p:nvPr/>
        </p:nvSpPr>
        <p:spPr>
          <a:xfrm>
            <a:off x="7630500" y="4876301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transaction</a:t>
            </a:r>
            <a:endParaRPr sz="1200" b="1"/>
          </a:p>
        </p:txBody>
      </p:sp>
      <p:sp>
        <p:nvSpPr>
          <p:cNvPr id="22" name="Shape 78"/>
          <p:cNvSpPr/>
          <p:nvPr/>
        </p:nvSpPr>
        <p:spPr>
          <a:xfrm>
            <a:off x="4845437" y="1860514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mrkl_root: 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Shape 79"/>
          <p:cNvSpPr/>
          <p:nvPr/>
        </p:nvSpPr>
        <p:spPr>
          <a:xfrm>
            <a:off x="4845437" y="1558726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prev: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Shape 81"/>
          <p:cNvSpPr/>
          <p:nvPr/>
        </p:nvSpPr>
        <p:spPr>
          <a:xfrm>
            <a:off x="1240637" y="1906164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mrkl_root: 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Shape 82"/>
          <p:cNvSpPr/>
          <p:nvPr/>
        </p:nvSpPr>
        <p:spPr>
          <a:xfrm>
            <a:off x="1240637" y="2498026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" name="Shape 83"/>
          <p:cNvSpPr/>
          <p:nvPr/>
        </p:nvSpPr>
        <p:spPr>
          <a:xfrm>
            <a:off x="1240637" y="219623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" name="Shape 84"/>
          <p:cNvSpPr/>
          <p:nvPr/>
        </p:nvSpPr>
        <p:spPr>
          <a:xfrm>
            <a:off x="1240637" y="1604376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prev: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Shape 86"/>
          <p:cNvSpPr/>
          <p:nvPr/>
        </p:nvSpPr>
        <p:spPr>
          <a:xfrm>
            <a:off x="5843237" y="1990026"/>
            <a:ext cx="2303150" cy="1258350"/>
          </a:xfrm>
          <a:custGeom>
            <a:avLst/>
            <a:gdLst/>
            <a:ahLst/>
            <a:cxnLst/>
            <a:rect l="0" t="0" r="0" b="0"/>
            <a:pathLst>
              <a:path w="92126" h="50334" extrusionOk="0">
                <a:moveTo>
                  <a:pt x="30100" y="1"/>
                </a:moveTo>
                <a:lnTo>
                  <a:pt x="92126" y="0"/>
                </a:lnTo>
                <a:lnTo>
                  <a:pt x="88770" y="36301"/>
                </a:lnTo>
                <a:lnTo>
                  <a:pt x="915" y="35996"/>
                </a:lnTo>
                <a:lnTo>
                  <a:pt x="0" y="50334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1" name="Shape 87"/>
          <p:cNvSpPr/>
          <p:nvPr/>
        </p:nvSpPr>
        <p:spPr>
          <a:xfrm>
            <a:off x="4845437" y="2452376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" name="Shape 88"/>
          <p:cNvSpPr/>
          <p:nvPr/>
        </p:nvSpPr>
        <p:spPr>
          <a:xfrm>
            <a:off x="4845437" y="2452364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" name="Shape 89"/>
          <p:cNvSpPr/>
          <p:nvPr/>
        </p:nvSpPr>
        <p:spPr>
          <a:xfrm>
            <a:off x="4845437" y="2445764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" name="Shape 90"/>
          <p:cNvSpPr/>
          <p:nvPr/>
        </p:nvSpPr>
        <p:spPr>
          <a:xfrm>
            <a:off x="4845437" y="215058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" name="Shape 91"/>
          <p:cNvSpPr/>
          <p:nvPr/>
        </p:nvSpPr>
        <p:spPr>
          <a:xfrm>
            <a:off x="4845437" y="214398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" name="Shape 92"/>
          <p:cNvSpPr/>
          <p:nvPr/>
        </p:nvSpPr>
        <p:spPr>
          <a:xfrm>
            <a:off x="4845437" y="2445776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" name="Shape 93"/>
          <p:cNvSpPr/>
          <p:nvPr/>
        </p:nvSpPr>
        <p:spPr>
          <a:xfrm>
            <a:off x="4845437" y="2144001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" name="Shape 94"/>
          <p:cNvSpPr/>
          <p:nvPr/>
        </p:nvSpPr>
        <p:spPr>
          <a:xfrm>
            <a:off x="4845437" y="2445764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" name="Shape 95"/>
          <p:cNvSpPr/>
          <p:nvPr/>
        </p:nvSpPr>
        <p:spPr>
          <a:xfrm>
            <a:off x="4845437" y="214398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" name="Shape 96"/>
          <p:cNvSpPr/>
          <p:nvPr/>
        </p:nvSpPr>
        <p:spPr>
          <a:xfrm>
            <a:off x="4845437" y="2445764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" name="Shape 97"/>
          <p:cNvSpPr/>
          <p:nvPr/>
        </p:nvSpPr>
        <p:spPr>
          <a:xfrm>
            <a:off x="4845437" y="214398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" name="Shape 98"/>
          <p:cNvSpPr txBox="1"/>
          <p:nvPr/>
        </p:nvSpPr>
        <p:spPr>
          <a:xfrm>
            <a:off x="3265512" y="4876301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25.0→A</a:t>
            </a:r>
            <a:endParaRPr sz="18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coinbase: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0x0000...01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" name="Shape 99"/>
          <p:cNvSpPr/>
          <p:nvPr/>
        </p:nvSpPr>
        <p:spPr>
          <a:xfrm>
            <a:off x="3152387" y="4742701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" name="Shape 100"/>
          <p:cNvSpPr/>
          <p:nvPr/>
        </p:nvSpPr>
        <p:spPr>
          <a:xfrm>
            <a:off x="4131212" y="3724676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101"/>
          <p:cNvSpPr/>
          <p:nvPr/>
        </p:nvSpPr>
        <p:spPr>
          <a:xfrm>
            <a:off x="5065087" y="2956514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102"/>
          <p:cNvSpPr/>
          <p:nvPr/>
        </p:nvSpPr>
        <p:spPr>
          <a:xfrm>
            <a:off x="6150425" y="1802631"/>
            <a:ext cx="873600" cy="4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Shape 103"/>
          <p:cNvCxnSpPr>
            <a:stCxn id="52" idx="2"/>
          </p:cNvCxnSpPr>
          <p:nvPr/>
        </p:nvCxnSpPr>
        <p:spPr>
          <a:xfrm>
            <a:off x="2647462" y="4006626"/>
            <a:ext cx="766500" cy="7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Shape 105"/>
          <p:cNvCxnSpPr/>
          <p:nvPr/>
        </p:nvCxnSpPr>
        <p:spPr>
          <a:xfrm>
            <a:off x="3128137" y="3837676"/>
            <a:ext cx="816000" cy="24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Shape 106"/>
          <p:cNvCxnSpPr/>
          <p:nvPr/>
        </p:nvCxnSpPr>
        <p:spPr>
          <a:xfrm rot="10800000" flipH="1">
            <a:off x="3438762" y="3461813"/>
            <a:ext cx="1458900" cy="9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Shape 107"/>
          <p:cNvCxnSpPr>
            <a:endCxn id="47" idx="3"/>
          </p:cNvCxnSpPr>
          <p:nvPr/>
        </p:nvCxnSpPr>
        <p:spPr>
          <a:xfrm rot="10800000" flipH="1">
            <a:off x="3554960" y="2159075"/>
            <a:ext cx="2723400" cy="1106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Shape 104"/>
          <p:cNvSpPr txBox="1"/>
          <p:nvPr/>
        </p:nvSpPr>
        <p:spPr>
          <a:xfrm>
            <a:off x="1739962" y="3234126"/>
            <a:ext cx="18150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changed</a:t>
            </a:r>
            <a:endParaRPr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Shape 108"/>
          <p:cNvSpPr/>
          <p:nvPr/>
        </p:nvSpPr>
        <p:spPr>
          <a:xfrm>
            <a:off x="4845437" y="2437476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" name="Shape 109"/>
          <p:cNvSpPr/>
          <p:nvPr/>
        </p:nvSpPr>
        <p:spPr>
          <a:xfrm>
            <a:off x="4845437" y="2143989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Shape 110"/>
          <p:cNvSpPr/>
          <p:nvPr/>
        </p:nvSpPr>
        <p:spPr>
          <a:xfrm>
            <a:off x="4845437" y="2445764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Shape 111"/>
          <p:cNvSpPr txBox="1"/>
          <p:nvPr/>
        </p:nvSpPr>
        <p:spPr>
          <a:xfrm>
            <a:off x="3265512" y="4876301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25.0→A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coinbase: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0x3df5...65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Shape 112"/>
          <p:cNvSpPr/>
          <p:nvPr/>
        </p:nvSpPr>
        <p:spPr>
          <a:xfrm>
            <a:off x="4845437" y="2445776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" name="Shape 113"/>
          <p:cNvSpPr/>
          <p:nvPr/>
        </p:nvSpPr>
        <p:spPr>
          <a:xfrm>
            <a:off x="4845437" y="2144001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Shape 80"/>
          <p:cNvSpPr/>
          <p:nvPr/>
        </p:nvSpPr>
        <p:spPr>
          <a:xfrm>
            <a:off x="3593238" y="1493450"/>
            <a:ext cx="2557188" cy="367076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9" name="Shape 85"/>
          <p:cNvSpPr/>
          <p:nvPr/>
        </p:nvSpPr>
        <p:spPr>
          <a:xfrm>
            <a:off x="-11563" y="1493451"/>
            <a:ext cx="2526163" cy="412714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0" y="6105436"/>
            <a:ext cx="8885237" cy="600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AU" sz="2600" dirty="0">
                <a:latin typeface="Century Gothic" pitchFamily="34" charset="0"/>
              </a:rPr>
              <a:t>is everyone solving the same puzzle?</a:t>
            </a:r>
          </a:p>
        </p:txBody>
      </p:sp>
    </p:spTree>
    <p:extLst>
      <p:ext uri="{BB962C8B-B14F-4D97-AF65-F5344CB8AC3E}">
        <p14:creationId xmlns:p14="http://schemas.microsoft.com/office/powerpoint/2010/main" val="40327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1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difficulty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6200" y="838200"/>
            <a:ext cx="8885237" cy="5240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1 in 2</a:t>
            </a:r>
            <a:r>
              <a:rPr lang="en-US" sz="2600" baseline="30000" dirty="0">
                <a:latin typeface="Century Gothic" pitchFamily="34" charset="0"/>
              </a:rPr>
              <a:t>68</a:t>
            </a:r>
            <a:r>
              <a:rPr lang="en-US" sz="2600" dirty="0">
                <a:latin typeface="Century Gothic" pitchFamily="34" charset="0"/>
              </a:rPr>
              <a:t> – in 2015</a:t>
            </a:r>
          </a:p>
        </p:txBody>
      </p:sp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Image result for david chaum ecash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5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-11876" y="1600200"/>
            <a:ext cx="9143999" cy="36779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every two weeks:</a:t>
            </a:r>
          </a:p>
          <a:p>
            <a:pPr lvl="0">
              <a:spcBef>
                <a:spcPts val="600"/>
              </a:spcBef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600"/>
              </a:spcBef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next_difficulty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previous_difficulty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* </a:t>
            </a:r>
          </a:p>
          <a:p>
            <a:pPr lvl="0">
              <a:spcBef>
                <a:spcPts val="600"/>
              </a:spcBef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       (2 weeks)/(time to mine last 2016 blocks)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endParaRPr lang="en-US" sz="2600" dirty="0">
              <a:latin typeface="Century Gothic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why *two* weeks?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computing difficulty network-wide?</a:t>
            </a:r>
          </a:p>
        </p:txBody>
      </p:sp>
    </p:spTree>
    <p:extLst>
      <p:ext uri="{BB962C8B-B14F-4D97-AF65-F5344CB8AC3E}">
        <p14:creationId xmlns:p14="http://schemas.microsoft.com/office/powerpoint/2010/main" val="32496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3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Difficulty over time</a:t>
            </a:r>
          </a:p>
        </p:txBody>
      </p:sp>
      <p:pic>
        <p:nvPicPr>
          <p:cNvPr id="5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300"/>
            <a:ext cx="9144000" cy="4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76" y="976062"/>
            <a:ext cx="9155876" cy="45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Time vs. Difficulty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47"/>
          <a:stretch/>
        </p:blipFill>
        <p:spPr bwMode="auto">
          <a:xfrm>
            <a:off x="-1" y="926600"/>
            <a:ext cx="9144000" cy="47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-11877" y="5683071"/>
            <a:ext cx="9079675" cy="12003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6"/>
              </a:buBlip>
            </a:pPr>
            <a:r>
              <a:rPr lang="en-US" sz="2600" dirty="0">
                <a:latin typeface="Century Gothic" pitchFamily="34" charset="0"/>
              </a:rPr>
              <a:t>catastrophic decline</a:t>
            </a:r>
          </a:p>
          <a:p>
            <a:pPr marL="457200" indent="-457200" algn="just" eaLnBrk="1" hangingPunct="1">
              <a:lnSpc>
                <a:spcPct val="150000"/>
              </a:lnSpc>
              <a:buSzPct val="75000"/>
              <a:buBlip>
                <a:blip r:embed="rId6"/>
              </a:buBlip>
            </a:pPr>
            <a:r>
              <a:rPr lang="en-US" sz="2600" dirty="0">
                <a:latin typeface="Century Gothic" pitchFamily="34" charset="0"/>
              </a:rPr>
              <a:t>death spiral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 r="31806" b="12667"/>
          <a:stretch/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6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7" t="17712" r="-1" b="8681"/>
          <a:stretch/>
        </p:blipFill>
        <p:spPr bwMode="auto">
          <a:xfrm>
            <a:off x="2214880" y="955742"/>
            <a:ext cx="6626936" cy="5887018"/>
          </a:xfrm>
          <a:prstGeom prst="rect">
            <a:avLst/>
          </a:prstGeom>
          <a:solidFill>
            <a:schemeClr val="accent1"/>
          </a:solidFill>
          <a:ln w="3492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876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1876" y="-11875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Sha-256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7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9067799" cy="4201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general purpose hash function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SHA-2 family: SHA-224,SHA-384,SHA-512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published in 2001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designed by the NSA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remains unbroken cryptographically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weaknesses known</a:t>
            </a:r>
          </a:p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sz="2600" dirty="0">
                <a:latin typeface="Century Gothic" pitchFamily="34" charset="0"/>
              </a:rPr>
              <a:t>SHA-3 (replacement) under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41666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s://steemitimages.com/0x0/https:/steemitimages.com/DQmREGJvWhPErVPvoB1aXZSRTqSsGvKBcC7JpFegBg31RdA/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blockchain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0"/>
            <a:ext cx="9155875" cy="719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320" tIns="45160" rIns="90320" bIns="45160" anchor="ctr"/>
          <a:lstStyle/>
          <a:p>
            <a:pPr defTabSz="2941638"/>
            <a:r>
              <a:rPr lang="en-US" sz="4000" b="1" cap="all" dirty="0">
                <a:latin typeface="Arial Rounded MT Bold" pitchFamily="34" charset="0"/>
              </a:rPr>
              <a:t>Sha-256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778875" y="6421438"/>
            <a:ext cx="365125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Arial Rounded MT Bold" pitchFamily="34" charset="0"/>
              </a:rPr>
              <a:t>8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468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-12700" y="4343400"/>
            <a:ext cx="9155875" cy="24006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for miners!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manipulate 32 bit words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32 bit modular addition</a:t>
            </a:r>
          </a:p>
          <a:p>
            <a:pPr marL="1200150" lvl="1" indent="-457200" eaLnBrk="1" hangingPunct="1">
              <a:lnSpc>
                <a:spcPct val="150000"/>
              </a:lnSpc>
              <a:buSzPct val="75000"/>
              <a:buBlip>
                <a:blip r:embed="rId4"/>
              </a:buBlip>
            </a:pPr>
            <a:r>
              <a:rPr lang="en-US" sz="2600" dirty="0">
                <a:latin typeface="Century Gothic" pitchFamily="34" charset="0"/>
              </a:rPr>
              <a:t>bitwise logic</a:t>
            </a:r>
          </a:p>
        </p:txBody>
      </p:sp>
    </p:spTree>
    <p:extLst>
      <p:ext uri="{BB962C8B-B14F-4D97-AF65-F5344CB8AC3E}">
        <p14:creationId xmlns:p14="http://schemas.microsoft.com/office/powerpoint/2010/main" val="24887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5935</TotalTime>
  <Words>1806</Words>
  <Application>Microsoft Office PowerPoint</Application>
  <PresentationFormat>On-screen Show (4:3)</PresentationFormat>
  <Paragraphs>359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  Bitcoin – mining  [fundamentals + hardware]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EE-382: Advanced Computer Networks</dc:title>
  <dc:creator>seecs</dc:creator>
  <cp:lastModifiedBy>Taha Ali</cp:lastModifiedBy>
  <cp:revision>1722</cp:revision>
  <cp:lastPrinted>2018-02-27T11:28:50Z</cp:lastPrinted>
  <dcterms:created xsi:type="dcterms:W3CDTF">2006-08-16T00:00:00Z</dcterms:created>
  <dcterms:modified xsi:type="dcterms:W3CDTF">2022-04-22T09:27:45Z</dcterms:modified>
</cp:coreProperties>
</file>